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ans"/>
      <p:regular r:id="rId17"/>
    </p:embeddedFont>
    <p:embeddedFont>
      <p:font typeface="Nunito Sans"/>
      <p:regular r:id="rId18"/>
    </p:embeddedFont>
    <p:embeddedFont>
      <p:font typeface="Nunito Sans"/>
      <p:regular r:id="rId19"/>
    </p:embeddedFont>
    <p:embeddedFont>
      <p:font typeface="Nunito Sans"/>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The Shift to Gen AI Databases)**</a:t>
            </a:r>
          </a:p>
          <a:p/>
          <a:p>
            <a:r>
              <a:t>Good morning/afternoon.  Traditional databases aren't cut out for Generative AI.  Gen AI needs a fundamentally new approach to data.  This presentation will show you why vector embeddings are key, and what's critical when selecting the right Gen AI database for your needs.</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Key Takeaways: Embracing Gen AI Databases</a:t>
            </a:r>
          </a:p>
          <a:p/>
          <a:p>
            <a:r>
              <a:t>* **Vector embeddings are crucial:**  Enable semantic search &amp; understanding of unstructured data.</a:t>
            </a:r>
          </a:p>
          <a:p>
            <a:r>
              <a:t>* **Database selection is key:**  Prioritize vector search, AI integration, scalability, flexibility, cost &amp; security.</a:t>
            </a:r>
          </a:p>
          <a:p>
            <a:r>
              <a:t>* **Diverse solutions for diverse needs:** AlloyDB, Spanner, BigQuery, &amp; Firestore each offer unique strengths for Gen AI.</a:t>
            </a:r>
          </a:p>
          <a:p>
            <a:r>
              <a:t>* **Fundamental shift:** Gen AI databases redefine data storage, retrieval, and understanding.</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Traditional vs. Generative AI Databases</a:t>
            </a:r>
          </a:p>
          <a:p/>
          <a:p>
            <a:r>
              <a:t>**(Speaker Notes):** This slide contrasts traditional and generative AI databases. Traditional databases excel at structured data, using SQL for precise queries (e.g., finding all carnivores).  Generative AI databases, however, handle unstructured data like text and images.  Their key advantage is semantic search—finding similar items based on meaning and context, leveraging vector embeddings.  This unlocks entirely new possibilities for data analysis and retrieval. (Ignore the 'dfdsf' – likely a typo).</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What are Vector Embeddings?</a:t>
            </a:r>
          </a:p>
          <a:p/>
          <a:p>
            <a:r>
              <a:t>Speaker Notes:  We're transforming unstructured data – text, images, audio – into numerical vectors.  This process creates a high-dimensional space where semantically similar items cluster together. Think "lion" and "tiger" being close, "car" being distant.  This allows us to use vector databases for efficient similarity searches.</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Semantic Search vs. Traditional Search</a:t>
            </a:r>
          </a:p>
          <a:p/>
          <a:p>
            <a:r>
              <a:t>**(Speaker Notes):** This slide contrasts traditional keyword-based search with semantic search leveraging vector embeddings.  Traditional search relies on exact keyword matches, missing related concepts and limiting results to structured data.  Notice the "lion" example – it only finds "lion."  Semantic search, however, understands context and relationships, allowing for broader, more relevant results.  See how the same query, rephrased, returns related animals like tigers, leopards, and cheetahs.  This capability extends to unstructured data, offering significant improvements in search accuracy and user experience.</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Selecting the Right Gen AI Database</a:t>
            </a:r>
          </a:p>
          <a:p/>
          <a:p>
            <a:r>
              <a:t>**(Speaker Notes):** This slide highlights crucial factors when choosing a database for generative AI.  We need robust **vector search** capabilities – efficient storage and fast similarity searches are essential.  Consider options like AlloyDB, Spanner, and Cloud SQL for PostgreSQL.  Equally important is seamless **integration with AI/ML platforms** such as Google's Vertex AI, simplifying embedding creation and foundation model usage.  This integration streamlines the entire AI workflow.</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Scale &amp; Performance</a:t>
            </a:r>
          </a:p>
          <a:p/>
          <a:p>
            <a:r>
              <a:t>**Speaker Notes:**  Gen AI's success hinges on handling massive datasets and delivering rapid responses.  Our solution leverages Google Cloud's powerful services: AlloyDB for blazing-fast transactional, vector, and analytical queries; Spanner for virtually limitless scalability to manage global traffic and huge datasets ideal for LLMs; and Memorystore for in-memory caching, guaranteeing the fastest access to frequently used data.</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Data Flexibility in Gen AI</a:t>
            </a:r>
          </a:p>
          <a:p/>
          <a:p>
            <a:r>
              <a:t>Speaker Notes:  Our Gen AI applications leverage diverse data sources for optimal performance.  BigQuery excels with massive, structured data sets – think petabytes.  For flexible, real-time needs and document-style data, Firestore provides a superior solution.  [Note:  Address "dfdsf" – likely a placeholder, remove or replace before presentation.]</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Cost and Operational Efficiency**</a:t>
            </a:r>
          </a:p>
          <a:p/>
          <a:p>
            <a:r>
              <a:t>**Speaker Notes:**  High data volumes translate to significant storage costs.  Fully managed solutions like AlloyDB and Cloud SQL minimize operational expenses by automating administration and maintenance.  Don't just focus on raw storage costs—account for the hidden costs of managing your database when selecting a Gen AI solution.</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This slide highlights our robust security and data protection measures.  We leverage automated encryption (at rest and in transit) across databases like AlloyDB, Cloud SQL, Spanner, and Firestore.  Granular access control, integrated with IAM, ensures only authorized users can access and modify data.  Furthermore, advanced security features in AlloyDB, such as model endpoint management, mitigate malicious attacks.</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hyperlink" Target="https://mybrand.com" TargetMode="Externa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 Id="rId6" Type="http://schemas.openxmlformats.org/officeDocument/2006/relationships/image" Target="../media/image1.gif"/><Relationship Id="rId7" Type="http://schemas.openxmlformats.org/officeDocument/2006/relationships/hyperlink" Target="https://mybrand.com" TargetMode="Externa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 Id="rId6" Type="http://schemas.openxmlformats.org/officeDocument/2006/relationships/image" Target="../media/image1.gif"/><Relationship Id="rId7" Type="http://schemas.openxmlformats.org/officeDocument/2006/relationships/hyperlink" Target="https://mybrand.com" TargetMode="Externa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 Id="rId5" Type="http://schemas.openxmlformats.org/officeDocument/2006/relationships/image" Target="../media/image1.gif"/><Relationship Id="rId6" Type="http://schemas.openxmlformats.org/officeDocument/2006/relationships/hyperlink" Target="https://mybrand.com" TargetMode="Externa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 Id="rId4" Type="http://schemas.openxmlformats.org/officeDocument/2006/relationships/image" Target="../media/image1.gif"/><Relationship Id="rId5" Type="http://schemas.openxmlformats.org/officeDocument/2006/relationships/hyperlink" Target="https://mybran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The Shift from Traditional to Gen AI Databases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Generative AI applications require a fundamentally different approach to storing and retrieving data compared to traditional applications. This presentation explores why vector embeddings are crucial and what factors to consider when choosing a Gen AI database.</a:t>
            </a:r>
            <a:endParaRPr lang="en-US" sz="1750" dirty="0"/>
          </a:p>
        </p:txBody>
      </p:sp>
      <p:pic>
        <p:nvPicPr>
          <p:cNvPr id="5" name="Picture 4" descr="download.gif"/>
          <p:cNvPicPr>
            <a:picLocks noChangeAspect="1"/>
          </p:cNvPicPr>
          <p:nvPr/>
        </p:nvPicPr>
        <p:blipFill>
          <a:blip r:embed="rId4"/>
          <a:stretch>
            <a:fillRect/>
          </a:stretch>
        </p:blipFill>
        <p:spPr>
          <a:xfrm>
            <a:off x="182880" y="182880"/>
            <a:ext cx="914400" cy="751772"/>
          </a:xfrm>
          <a:prstGeom prst="rect">
            <a:avLst/>
          </a:prstGeom>
        </p:spPr>
      </p:pic>
      <p:sp>
        <p:nvSpPr>
          <p:cNvPr id="6" name="TextBox 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773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Takeaways</a:t>
            </a:r>
            <a:endParaRPr lang="en-US" sz="4450" dirty="0"/>
          </a:p>
        </p:txBody>
      </p:sp>
      <p:sp>
        <p:nvSpPr>
          <p:cNvPr id="3" name="Shape 1"/>
          <p:cNvSpPr/>
          <p:nvPr/>
        </p:nvSpPr>
        <p:spPr>
          <a:xfrm>
            <a:off x="793790" y="3420189"/>
            <a:ext cx="4196358" cy="226814"/>
          </a:xfrm>
          <a:prstGeom prst="roundRect">
            <a:avLst>
              <a:gd name="adj" fmla="val 42003"/>
            </a:avLst>
          </a:prstGeom>
          <a:solidFill>
            <a:srgbClr val="CDEFFE"/>
          </a:solidFill>
          <a:ln w="7620">
            <a:solidFill>
              <a:srgbClr val="B3D5E4"/>
            </a:solidFill>
            <a:prstDash val="solid"/>
          </a:ln>
        </p:spPr>
        <p:txBody>
          <a:bodyPr/>
          <a:p/>
        </p:txBody>
      </p:sp>
      <p:sp>
        <p:nvSpPr>
          <p:cNvPr id="4" name="Text 2"/>
          <p:cNvSpPr/>
          <p:nvPr/>
        </p:nvSpPr>
        <p:spPr>
          <a:xfrm>
            <a:off x="1020604" y="3873818"/>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Embeddings Are Essential</a:t>
            </a:r>
            <a:endParaRPr lang="en-US" sz="2200" dirty="0"/>
          </a:p>
        </p:txBody>
      </p:sp>
      <p:sp>
        <p:nvSpPr>
          <p:cNvPr id="5" name="Text 3"/>
          <p:cNvSpPr/>
          <p:nvPr/>
        </p:nvSpPr>
        <p:spPr>
          <a:xfrm>
            <a:off x="1020604" y="471856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They enable semantic search and understanding of unstructured data</a:t>
            </a:r>
            <a:endParaRPr lang="en-US" sz="1750" dirty="0"/>
          </a:p>
        </p:txBody>
      </p:sp>
      <p:sp>
        <p:nvSpPr>
          <p:cNvPr id="6" name="Shape 4"/>
          <p:cNvSpPr/>
          <p:nvPr/>
        </p:nvSpPr>
        <p:spPr>
          <a:xfrm>
            <a:off x="5216962" y="3079909"/>
            <a:ext cx="4196358" cy="226814"/>
          </a:xfrm>
          <a:prstGeom prst="roundRect">
            <a:avLst>
              <a:gd name="adj" fmla="val 42003"/>
            </a:avLst>
          </a:prstGeom>
          <a:solidFill>
            <a:srgbClr val="CDEFFE"/>
          </a:solidFill>
          <a:ln w="7620">
            <a:solidFill>
              <a:srgbClr val="B3D5E4"/>
            </a:solidFill>
            <a:prstDash val="solid"/>
          </a:ln>
        </p:spPr>
        <p:txBody>
          <a:bodyPr/>
          <a:p/>
        </p:txBody>
      </p:sp>
      <p:sp>
        <p:nvSpPr>
          <p:cNvPr id="7" name="Text 5"/>
          <p:cNvSpPr/>
          <p:nvPr/>
        </p:nvSpPr>
        <p:spPr>
          <a:xfrm>
            <a:off x="5443776" y="3533537"/>
            <a:ext cx="359830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Choose the Right Database</a:t>
            </a:r>
            <a:endParaRPr lang="en-US" sz="2200" dirty="0"/>
          </a:p>
        </p:txBody>
      </p:sp>
      <p:sp>
        <p:nvSpPr>
          <p:cNvPr id="8" name="Text 6"/>
          <p:cNvSpPr/>
          <p:nvPr/>
        </p:nvSpPr>
        <p:spPr>
          <a:xfrm>
            <a:off x="5443776" y="402395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vector search support, AI integration, scale, flexibility, cost, and security</a:t>
            </a:r>
            <a:endParaRPr lang="en-US" sz="1750" dirty="0"/>
          </a:p>
        </p:txBody>
      </p:sp>
      <p:sp>
        <p:nvSpPr>
          <p:cNvPr id="9" name="Shape 7"/>
          <p:cNvSpPr/>
          <p:nvPr/>
        </p:nvSpPr>
        <p:spPr>
          <a:xfrm>
            <a:off x="9640133" y="2739747"/>
            <a:ext cx="4196358" cy="226814"/>
          </a:xfrm>
          <a:prstGeom prst="roundRect">
            <a:avLst>
              <a:gd name="adj" fmla="val 42003"/>
            </a:avLst>
          </a:prstGeom>
          <a:solidFill>
            <a:srgbClr val="CDEFFE"/>
          </a:solidFill>
          <a:ln w="7620">
            <a:solidFill>
              <a:srgbClr val="B3D5E4"/>
            </a:solidFill>
            <a:prstDash val="solid"/>
          </a:ln>
        </p:spPr>
        <p:txBody>
          <a:bodyPr/>
          <a:p/>
        </p:txBody>
      </p:sp>
      <p:sp>
        <p:nvSpPr>
          <p:cNvPr id="10" name="Text 8"/>
          <p:cNvSpPr/>
          <p:nvPr/>
        </p:nvSpPr>
        <p:spPr>
          <a:xfrm>
            <a:off x="9866948" y="3193375"/>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Different Needs, Different Solutions</a:t>
            </a:r>
            <a:endParaRPr lang="en-US" sz="2200" dirty="0"/>
          </a:p>
        </p:txBody>
      </p:sp>
      <p:sp>
        <p:nvSpPr>
          <p:cNvPr id="11" name="Text 9"/>
          <p:cNvSpPr/>
          <p:nvPr/>
        </p:nvSpPr>
        <p:spPr>
          <a:xfrm>
            <a:off x="9866948" y="40381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BigQuery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536066"/>
                </a:solidFill>
                <a:latin typeface="Inter" pitchFamily="34" charset="0"/>
                <a:ea typeface="Inter" pitchFamily="34" charset="-122"/>
                <a:cs typeface="Inter" pitchFamily="34" charset="-120"/>
              </a:rPr>
              <a:t>Firestore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each excel in different Gen AI scenarios</a:t>
            </a:r>
            <a:endParaRPr lang="en-US" sz="1750" dirty="0"/>
          </a:p>
        </p:txBody>
      </p:sp>
      <p:sp>
        <p:nvSpPr>
          <p:cNvPr id="12" name="Text 10"/>
          <p:cNvSpPr/>
          <p:nvPr/>
        </p:nvSpPr>
        <p:spPr>
          <a:xfrm>
            <a:off x="793790" y="6289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shift to Gen AI databases represents a fundamental change in how we store, retrieve, and understand data.</a:t>
            </a:r>
            <a:endParaRPr lang="en-US" sz="1750" dirty="0"/>
          </a:p>
        </p:txBody>
      </p:sp>
      <p:pic>
        <p:nvPicPr>
          <p:cNvPr id="13" name="Picture 12" descr="download.gif"/>
          <p:cNvPicPr>
            <a:picLocks noChangeAspect="1"/>
          </p:cNvPicPr>
          <p:nvPr/>
        </p:nvPicPr>
        <p:blipFill>
          <a:blip r:embed="rId3"/>
          <a:stretch>
            <a:fillRect/>
          </a:stretch>
        </p:blipFill>
        <p:spPr>
          <a:xfrm>
            <a:off x="182880" y="182880"/>
            <a:ext cx="914400" cy="751772"/>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dfdsf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83556"/>
            <a:ext cx="85721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Traditional vs. Gen AI Databases</a:t>
            </a:r>
            <a:endParaRPr lang="en-US" sz="4450" dirty="0"/>
          </a:p>
        </p:txBody>
      </p:sp>
      <p:sp>
        <p:nvSpPr>
          <p:cNvPr id="4" name="Shape 1"/>
          <p:cNvSpPr/>
          <p:nvPr/>
        </p:nvSpPr>
        <p:spPr>
          <a:xfrm>
            <a:off x="793790" y="4732496"/>
            <a:ext cx="6407944" cy="2648783"/>
          </a:xfrm>
          <a:prstGeom prst="roundRect">
            <a:avLst>
              <a:gd name="adj" fmla="val 3597"/>
            </a:avLst>
          </a:prstGeom>
          <a:solidFill>
            <a:srgbClr val="CDEFFE"/>
          </a:solidFill>
          <a:ln w="7620">
            <a:solidFill>
              <a:srgbClr val="B3D5E4"/>
            </a:solidFill>
            <a:prstDash val="solid"/>
          </a:ln>
        </p:spPr>
        <p:txBody>
          <a:bodyPr/>
          <a:p/>
        </p:txBody>
      </p:sp>
      <p:sp>
        <p:nvSpPr>
          <p:cNvPr id="5" name="Text 2"/>
          <p:cNvSpPr/>
          <p:nvPr/>
        </p:nvSpPr>
        <p:spPr>
          <a:xfrm>
            <a:off x="1028224" y="4966930"/>
            <a:ext cx="288274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Databases</a:t>
            </a:r>
            <a:endParaRPr lang="en-US" sz="2200" dirty="0"/>
          </a:p>
        </p:txBody>
      </p:sp>
      <p:sp>
        <p:nvSpPr>
          <p:cNvPr id="6" name="Text 3"/>
          <p:cNvSpPr/>
          <p:nvPr/>
        </p:nvSpPr>
        <p:spPr>
          <a:xfrm>
            <a:off x="1028224" y="5457349"/>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Store structured data in rows and columns</a:t>
            </a:r>
            <a:endParaRPr lang="en-US" sz="1750" dirty="0"/>
          </a:p>
        </p:txBody>
      </p:sp>
      <p:sp>
        <p:nvSpPr>
          <p:cNvPr id="7" name="Text 4"/>
          <p:cNvSpPr/>
          <p:nvPr/>
        </p:nvSpPr>
        <p:spPr>
          <a:xfrm>
            <a:off x="1028224" y="5899547"/>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data by matching exact values</a:t>
            </a:r>
            <a:endParaRPr lang="en-US" sz="1750" dirty="0"/>
          </a:p>
        </p:txBody>
      </p:sp>
      <p:sp>
        <p:nvSpPr>
          <p:cNvPr id="8" name="Text 5"/>
          <p:cNvSpPr/>
          <p:nvPr/>
        </p:nvSpPr>
        <p:spPr>
          <a:xfrm>
            <a:off x="1028224" y="6341745"/>
            <a:ext cx="5939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SQL queries for precise matches (e.g., "find all carnivores")</a:t>
            </a:r>
            <a:endParaRPr lang="en-US" sz="1750" dirty="0"/>
          </a:p>
        </p:txBody>
      </p:sp>
      <p:sp>
        <p:nvSpPr>
          <p:cNvPr id="9" name="Shape 6"/>
          <p:cNvSpPr/>
          <p:nvPr/>
        </p:nvSpPr>
        <p:spPr>
          <a:xfrm>
            <a:off x="7428548" y="4732496"/>
            <a:ext cx="6408063" cy="2648783"/>
          </a:xfrm>
          <a:prstGeom prst="roundRect">
            <a:avLst>
              <a:gd name="adj" fmla="val 3597"/>
            </a:avLst>
          </a:prstGeom>
          <a:solidFill>
            <a:srgbClr val="CDEFFE"/>
          </a:solidFill>
          <a:ln w="7620">
            <a:solidFill>
              <a:srgbClr val="B3D5E4"/>
            </a:solidFill>
            <a:prstDash val="solid"/>
          </a:ln>
        </p:spPr>
        <p:txBody>
          <a:bodyPr/>
          <a:p/>
        </p:txBody>
      </p:sp>
      <p:sp>
        <p:nvSpPr>
          <p:cNvPr id="10" name="Text 7"/>
          <p:cNvSpPr/>
          <p:nvPr/>
        </p:nvSpPr>
        <p:spPr>
          <a:xfrm>
            <a:off x="7662982" y="49669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Gen AI Databases</a:t>
            </a:r>
            <a:endParaRPr lang="en-US" sz="2200" dirty="0"/>
          </a:p>
        </p:txBody>
      </p:sp>
      <p:sp>
        <p:nvSpPr>
          <p:cNvPr id="11" name="Text 8"/>
          <p:cNvSpPr/>
          <p:nvPr/>
        </p:nvSpPr>
        <p:spPr>
          <a:xfrm>
            <a:off x="7662982" y="5457349"/>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Handle unstructured data (text, images, audio)</a:t>
            </a:r>
            <a:endParaRPr lang="en-US" sz="1750" dirty="0"/>
          </a:p>
        </p:txBody>
      </p:sp>
      <p:sp>
        <p:nvSpPr>
          <p:cNvPr id="12" name="Text 9"/>
          <p:cNvSpPr/>
          <p:nvPr/>
        </p:nvSpPr>
        <p:spPr>
          <a:xfrm>
            <a:off x="7662982" y="5899547"/>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 meaning and context</a:t>
            </a:r>
            <a:endParaRPr lang="en-US" sz="1750" dirty="0"/>
          </a:p>
        </p:txBody>
      </p:sp>
      <p:sp>
        <p:nvSpPr>
          <p:cNvPr id="13" name="Text 10"/>
          <p:cNvSpPr/>
          <p:nvPr/>
        </p:nvSpPr>
        <p:spPr>
          <a:xfrm>
            <a:off x="7662982" y="63417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semantically similar items</a:t>
            </a:r>
            <a:endParaRPr lang="en-US" sz="1750" dirty="0"/>
          </a:p>
        </p:txBody>
      </p:sp>
      <p:sp>
        <p:nvSpPr>
          <p:cNvPr id="14" name="Text 11"/>
          <p:cNvSpPr/>
          <p:nvPr/>
        </p:nvSpPr>
        <p:spPr>
          <a:xfrm>
            <a:off x="7662982" y="6783943"/>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Rely on vector embeddings</a:t>
            </a:r>
            <a:endParaRPr lang="en-US" sz="1750" dirty="0"/>
          </a:p>
        </p:txBody>
      </p:sp>
      <p:pic>
        <p:nvPicPr>
          <p:cNvPr id="15" name="Picture 14" descr="download.gif"/>
          <p:cNvPicPr>
            <a:picLocks noChangeAspect="1"/>
          </p:cNvPicPr>
          <p:nvPr/>
        </p:nvPicPr>
        <p:blipFill>
          <a:blip r:embed="rId4"/>
          <a:stretch>
            <a:fillRect/>
          </a:stretch>
        </p:blipFill>
        <p:spPr>
          <a:xfrm>
            <a:off x="182880" y="182880"/>
            <a:ext cx="914400" cy="751772"/>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5538"/>
            <a:ext cx="81185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What Are Vector Embeddings?</a:t>
            </a:r>
            <a:endParaRPr lang="en-US" sz="4450" dirty="0"/>
          </a:p>
        </p:txBody>
      </p:sp>
      <p:sp>
        <p:nvSpPr>
          <p:cNvPr id="3" name="Text 1"/>
          <p:cNvSpPr/>
          <p:nvPr/>
        </p:nvSpPr>
        <p:spPr>
          <a:xfrm>
            <a:off x="793790" y="26079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a:t>
            </a:r>
            <a:pPr algn="l" indent="0" marL="0">
              <a:lnSpc>
                <a:spcPts val="2850"/>
              </a:lnSpc>
              <a:buNone/>
            </a:pPr>
            <a:r>
              <a:rPr lang="en-US" sz="1750" b="1" dirty="0">
                <a:solidFill>
                  <a:srgbClr val="0593CF"/>
                </a:solidFill>
                <a:latin typeface="Inter" pitchFamily="34" charset="0"/>
                <a:ea typeface="Inter" pitchFamily="34" charset="-122"/>
                <a:cs typeface="Inter" pitchFamily="34" charset="-120"/>
              </a:rPr>
              <a:t>vector embedding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converts unstructured data—like words, sentences, or images—into a list of numbers (a vector) representing its position in a high-dimensional space.</a:t>
            </a:r>
            <a:endParaRPr lang="en-US" sz="1750" dirty="0"/>
          </a:p>
        </p:txBody>
      </p:sp>
      <p:pic>
        <p:nvPicPr>
          <p:cNvPr id="4" name="Image 0" descr="preencoded.png">    </p:cNvPr>
          <p:cNvPicPr>
            <a:picLocks noChangeAspect="1"/>
          </p:cNvPicPr>
          <p:nvPr/>
        </p:nvPicPr>
        <p:blipFill>
          <a:blip r:embed="rId1"/>
          <a:stretch>
            <a:fillRect/>
          </a:stretch>
        </p:blipFill>
        <p:spPr>
          <a:xfrm>
            <a:off x="793790" y="3588901"/>
            <a:ext cx="4347567" cy="907256"/>
          </a:xfrm>
          <a:prstGeom prst="rect">
            <a:avLst/>
          </a:prstGeom>
        </p:spPr>
      </p:pic>
      <p:sp>
        <p:nvSpPr>
          <p:cNvPr id="5" name="Text 2"/>
          <p:cNvSpPr/>
          <p:nvPr/>
        </p:nvSpPr>
        <p:spPr>
          <a:xfrm>
            <a:off x="1020604"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Unstructured Data</a:t>
            </a:r>
            <a:endParaRPr lang="en-US" sz="2200" dirty="0"/>
          </a:p>
        </p:txBody>
      </p:sp>
      <p:sp>
        <p:nvSpPr>
          <p:cNvPr id="6" name="Text 3"/>
          <p:cNvSpPr/>
          <p:nvPr/>
        </p:nvSpPr>
        <p:spPr>
          <a:xfrm>
            <a:off x="1020604"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Text, images, audio files</a:t>
            </a:r>
            <a:endParaRPr lang="en-US" sz="1750" dirty="0"/>
          </a:p>
        </p:txBody>
      </p:sp>
      <p:pic>
        <p:nvPicPr>
          <p:cNvPr id="7" name="Image 1" descr="preencoded.png">    </p:cNvPr>
          <p:cNvPicPr>
            <a:picLocks noChangeAspect="1"/>
          </p:cNvPicPr>
          <p:nvPr/>
        </p:nvPicPr>
        <p:blipFill>
          <a:blip r:embed="rId2"/>
          <a:stretch>
            <a:fillRect/>
          </a:stretch>
        </p:blipFill>
        <p:spPr>
          <a:xfrm>
            <a:off x="5141357" y="3588901"/>
            <a:ext cx="4347567" cy="907256"/>
          </a:xfrm>
          <a:prstGeom prst="rect">
            <a:avLst/>
          </a:prstGeom>
        </p:spPr>
      </p:pic>
      <p:sp>
        <p:nvSpPr>
          <p:cNvPr id="8" name="Text 4"/>
          <p:cNvSpPr/>
          <p:nvPr/>
        </p:nvSpPr>
        <p:spPr>
          <a:xfrm>
            <a:off x="5368171"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Embedding Process</a:t>
            </a:r>
            <a:endParaRPr lang="en-US" sz="2200" dirty="0"/>
          </a:p>
        </p:txBody>
      </p:sp>
      <p:sp>
        <p:nvSpPr>
          <p:cNvPr id="9" name="Text 5"/>
          <p:cNvSpPr/>
          <p:nvPr/>
        </p:nvSpPr>
        <p:spPr>
          <a:xfrm>
            <a:off x="5368171"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Convert to numerical vectors</a:t>
            </a:r>
            <a:endParaRPr lang="en-US" sz="1750" dirty="0"/>
          </a:p>
        </p:txBody>
      </p:sp>
      <p:pic>
        <p:nvPicPr>
          <p:cNvPr id="10" name="Image 2" descr="preencoded.png">    </p:cNvPr>
          <p:cNvPicPr>
            <a:picLocks noChangeAspect="1"/>
          </p:cNvPicPr>
          <p:nvPr/>
        </p:nvPicPr>
        <p:blipFill>
          <a:blip r:embed="rId3"/>
          <a:stretch>
            <a:fillRect/>
          </a:stretch>
        </p:blipFill>
        <p:spPr>
          <a:xfrm>
            <a:off x="9488924" y="3588901"/>
            <a:ext cx="4347567" cy="907256"/>
          </a:xfrm>
          <a:prstGeom prst="rect">
            <a:avLst/>
          </a:prstGeom>
        </p:spPr>
      </p:pic>
      <p:sp>
        <p:nvSpPr>
          <p:cNvPr id="11" name="Text 6"/>
          <p:cNvSpPr/>
          <p:nvPr/>
        </p:nvSpPr>
        <p:spPr>
          <a:xfrm>
            <a:off x="9715738"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Database</a:t>
            </a:r>
            <a:endParaRPr lang="en-US" sz="2200" dirty="0"/>
          </a:p>
        </p:txBody>
      </p:sp>
      <p:sp>
        <p:nvSpPr>
          <p:cNvPr id="12" name="Text 7"/>
          <p:cNvSpPr/>
          <p:nvPr/>
        </p:nvSpPr>
        <p:spPr>
          <a:xfrm>
            <a:off x="9715738"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in high-dimensional space</a:t>
            </a:r>
            <a:endParaRPr lang="en-US" sz="1750" dirty="0"/>
          </a:p>
        </p:txBody>
      </p:sp>
      <p:sp>
        <p:nvSpPr>
          <p:cNvPr id="13" name="Text 8"/>
          <p:cNvSpPr/>
          <p:nvPr/>
        </p:nvSpPr>
        <p:spPr>
          <a:xfrm>
            <a:off x="793790" y="60582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key feature: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semantically similar items are placed closer together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in this space. For example, "lion" and "tiger" vectors would be close, while "car" would be far away.</a:t>
            </a:r>
            <a:endParaRPr lang="en-US" sz="1750" dirty="0"/>
          </a:p>
        </p:txBody>
      </p:sp>
      <p:pic>
        <p:nvPicPr>
          <p:cNvPr id="14" name="Picture 13" descr="download.gif"/>
          <p:cNvPicPr>
            <a:picLocks noChangeAspect="1"/>
          </p:cNvPicPr>
          <p:nvPr/>
        </p:nvPicPr>
        <p:blipFill>
          <a:blip r:embed="rId6"/>
          <a:stretch>
            <a:fillRect/>
          </a:stretch>
        </p:blipFill>
        <p:spPr>
          <a:xfrm>
            <a:off x="182880" y="182880"/>
            <a:ext cx="914400" cy="751772"/>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dfdsf</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57124"/>
            <a:ext cx="1098351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Semantic Search with Vector Embeddings</a:t>
            </a:r>
            <a:endParaRPr lang="en-US" sz="4450" dirty="0"/>
          </a:p>
        </p:txBody>
      </p:sp>
      <p:sp>
        <p:nvSpPr>
          <p:cNvPr id="4" name="Text 1"/>
          <p:cNvSpPr/>
          <p:nvPr/>
        </p:nvSpPr>
        <p:spPr>
          <a:xfrm>
            <a:off x="793790"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Search</a:t>
            </a:r>
            <a:endParaRPr lang="en-US" sz="2200" dirty="0"/>
          </a:p>
        </p:txBody>
      </p:sp>
      <p:sp>
        <p:nvSpPr>
          <p:cNvPr id="5" name="Text 2"/>
          <p:cNvSpPr/>
          <p:nvPr/>
        </p:nvSpPr>
        <p:spPr>
          <a:xfrm>
            <a:off x="793790"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the animal named 'lion'"</a:t>
            </a:r>
            <a:endParaRPr lang="en-US" sz="1750" dirty="0"/>
          </a:p>
        </p:txBody>
      </p:sp>
      <p:sp>
        <p:nvSpPr>
          <p:cNvPr id="6" name="Text 3"/>
          <p:cNvSpPr/>
          <p:nvPr/>
        </p:nvSpPr>
        <p:spPr>
          <a:xfrm>
            <a:off x="793790"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Exact match required</a:t>
            </a:r>
            <a:endParaRPr lang="en-US" sz="1750" dirty="0"/>
          </a:p>
        </p:txBody>
      </p:sp>
      <p:sp>
        <p:nvSpPr>
          <p:cNvPr id="7" name="Text 4"/>
          <p:cNvSpPr/>
          <p:nvPr/>
        </p:nvSpPr>
        <p:spPr>
          <a:xfrm>
            <a:off x="793790"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Misses related concepts</a:t>
            </a:r>
            <a:endParaRPr lang="en-US" sz="1750" dirty="0"/>
          </a:p>
        </p:txBody>
      </p:sp>
      <p:sp>
        <p:nvSpPr>
          <p:cNvPr id="8" name="Text 5"/>
          <p:cNvSpPr/>
          <p:nvPr/>
        </p:nvSpPr>
        <p:spPr>
          <a:xfrm>
            <a:off x="793790"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Limited to structured data</a:t>
            </a:r>
            <a:endParaRPr lang="en-US" sz="1750" dirty="0"/>
          </a:p>
        </p:txBody>
      </p:sp>
      <p:sp>
        <p:nvSpPr>
          <p:cNvPr id="9" name="Text 6"/>
          <p:cNvSpPr/>
          <p:nvPr/>
        </p:nvSpPr>
        <p:spPr>
          <a:xfrm>
            <a:off x="7599521"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Semantic Search</a:t>
            </a:r>
            <a:endParaRPr lang="en-US" sz="2200" dirty="0"/>
          </a:p>
        </p:txBody>
      </p:sp>
      <p:sp>
        <p:nvSpPr>
          <p:cNvPr id="10" name="Text 7"/>
          <p:cNvSpPr/>
          <p:nvPr/>
        </p:nvSpPr>
        <p:spPr>
          <a:xfrm>
            <a:off x="7599521"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animals similar to a 'lion'"</a:t>
            </a:r>
            <a:endParaRPr lang="en-US" sz="1750" dirty="0"/>
          </a:p>
        </p:txBody>
      </p:sp>
      <p:sp>
        <p:nvSpPr>
          <p:cNvPr id="11" name="Text 8"/>
          <p:cNvSpPr/>
          <p:nvPr/>
        </p:nvSpPr>
        <p:spPr>
          <a:xfrm>
            <a:off x="7599521"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Returns tigers, leopards, cheetahs</a:t>
            </a:r>
            <a:endParaRPr lang="en-US" sz="1750" dirty="0"/>
          </a:p>
        </p:txBody>
      </p:sp>
      <p:sp>
        <p:nvSpPr>
          <p:cNvPr id="12" name="Text 9"/>
          <p:cNvSpPr/>
          <p:nvPr/>
        </p:nvSpPr>
        <p:spPr>
          <a:xfrm>
            <a:off x="7599521"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Understands relationships</a:t>
            </a:r>
            <a:endParaRPr lang="en-US" sz="1750" dirty="0"/>
          </a:p>
        </p:txBody>
      </p:sp>
      <p:sp>
        <p:nvSpPr>
          <p:cNvPr id="13" name="Text 10"/>
          <p:cNvSpPr/>
          <p:nvPr/>
        </p:nvSpPr>
        <p:spPr>
          <a:xfrm>
            <a:off x="7599521"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Works with unstructured data</a:t>
            </a:r>
            <a:endParaRPr lang="en-US" sz="1750" dirty="0"/>
          </a:p>
        </p:txBody>
      </p:sp>
      <p:pic>
        <p:nvPicPr>
          <p:cNvPr id="14" name="Picture 13" descr="download.gif"/>
          <p:cNvPicPr>
            <a:picLocks noChangeAspect="1"/>
          </p:cNvPicPr>
          <p:nvPr/>
        </p:nvPicPr>
        <p:blipFill>
          <a:blip r:embed="rId4"/>
          <a:stretch>
            <a:fillRect/>
          </a:stretch>
        </p:blipFill>
        <p:spPr>
          <a:xfrm>
            <a:off x="182880" y="182880"/>
            <a:ext cx="914400" cy="751772"/>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21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Factors for Choosing a Gen AI Database</a:t>
            </a:r>
            <a:endParaRPr lang="en-US" sz="4450" dirty="0"/>
          </a:p>
        </p:txBody>
      </p:sp>
      <p:sp>
        <p:nvSpPr>
          <p:cNvPr id="4" name="Shape 1"/>
          <p:cNvSpPr/>
          <p:nvPr/>
        </p:nvSpPr>
        <p:spPr>
          <a:xfrm>
            <a:off x="6280190" y="2899886"/>
            <a:ext cx="7556421" cy="2229803"/>
          </a:xfrm>
          <a:prstGeom prst="roundRect">
            <a:avLst>
              <a:gd name="adj" fmla="val 4272"/>
            </a:avLst>
          </a:prstGeom>
          <a:solidFill>
            <a:srgbClr val="FFFFFF"/>
          </a:solidFill>
          <a:ln w="30480">
            <a:solidFill>
              <a:srgbClr val="B3D5E4"/>
            </a:solidFill>
            <a:prstDash val="solid"/>
          </a:ln>
        </p:spPr>
        <p:txBody>
          <a:bodyPr/>
          <a:p/>
        </p:txBody>
      </p:sp>
      <p:sp>
        <p:nvSpPr>
          <p:cNvPr id="5" name="Shape 2"/>
          <p:cNvSpPr/>
          <p:nvPr/>
        </p:nvSpPr>
        <p:spPr>
          <a:xfrm>
            <a:off x="6280190" y="2899886"/>
            <a:ext cx="121920" cy="2229803"/>
          </a:xfrm>
          <a:prstGeom prst="roundRect">
            <a:avLst>
              <a:gd name="adj" fmla="val 78139"/>
            </a:avLst>
          </a:prstGeom>
          <a:solidFill>
            <a:srgbClr val="0593CF"/>
          </a:solidFill>
          <a:ln/>
        </p:spPr>
        <p:txBody>
          <a:bodyPr/>
          <a:p/>
        </p:txBody>
      </p:sp>
      <p:sp>
        <p:nvSpPr>
          <p:cNvPr id="6" name="Text 3"/>
          <p:cNvSpPr/>
          <p:nvPr/>
        </p:nvSpPr>
        <p:spPr>
          <a:xfrm>
            <a:off x="6659404" y="3157180"/>
            <a:ext cx="342685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Support for Vector Search</a:t>
            </a:r>
            <a:endParaRPr lang="en-US" sz="2200" dirty="0"/>
          </a:p>
        </p:txBody>
      </p:sp>
      <p:sp>
        <p:nvSpPr>
          <p:cNvPr id="7" name="Text 4"/>
          <p:cNvSpPr/>
          <p:nvPr/>
        </p:nvSpPr>
        <p:spPr>
          <a:xfrm>
            <a:off x="6659404" y="3647599"/>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 must efficiently store vectors and perform fast similarity searches</a:t>
            </a:r>
            <a:endParaRPr lang="en-US" sz="1750" dirty="0"/>
          </a:p>
        </p:txBody>
      </p:sp>
      <p:sp>
        <p:nvSpPr>
          <p:cNvPr id="8" name="Text 5"/>
          <p:cNvSpPr/>
          <p:nvPr/>
        </p:nvSpPr>
        <p:spPr>
          <a:xfrm>
            <a:off x="6659404" y="4509492"/>
            <a:ext cx="6919913"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Examples: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Cloud SQL for PostgreSQL</a:t>
            </a:r>
            <a:endParaRPr lang="en-US" sz="1750" dirty="0"/>
          </a:p>
        </p:txBody>
      </p:sp>
      <p:sp>
        <p:nvSpPr>
          <p:cNvPr id="9" name="Shape 6"/>
          <p:cNvSpPr/>
          <p:nvPr/>
        </p:nvSpPr>
        <p:spPr>
          <a:xfrm>
            <a:off x="6280190" y="5356503"/>
            <a:ext cx="7556421" cy="1730812"/>
          </a:xfrm>
          <a:prstGeom prst="roundRect">
            <a:avLst>
              <a:gd name="adj" fmla="val 5504"/>
            </a:avLst>
          </a:prstGeom>
          <a:solidFill>
            <a:srgbClr val="FFFFFF"/>
          </a:solidFill>
          <a:ln w="30480">
            <a:solidFill>
              <a:srgbClr val="B3D5E4"/>
            </a:solidFill>
            <a:prstDash val="solid"/>
          </a:ln>
        </p:spPr>
        <p:txBody>
          <a:bodyPr/>
          <a:p/>
        </p:txBody>
      </p:sp>
      <p:sp>
        <p:nvSpPr>
          <p:cNvPr id="10" name="Shape 7"/>
          <p:cNvSpPr/>
          <p:nvPr/>
        </p:nvSpPr>
        <p:spPr>
          <a:xfrm>
            <a:off x="6280190" y="5356503"/>
            <a:ext cx="121920" cy="1730812"/>
          </a:xfrm>
          <a:prstGeom prst="roundRect">
            <a:avLst>
              <a:gd name="adj" fmla="val 78139"/>
            </a:avLst>
          </a:prstGeom>
          <a:solidFill>
            <a:srgbClr val="0593CF"/>
          </a:solidFill>
          <a:ln/>
        </p:spPr>
        <p:txBody>
          <a:bodyPr/>
          <a:p/>
        </p:txBody>
      </p:sp>
      <p:sp>
        <p:nvSpPr>
          <p:cNvPr id="11" name="Text 8"/>
          <p:cNvSpPr/>
          <p:nvPr/>
        </p:nvSpPr>
        <p:spPr>
          <a:xfrm>
            <a:off x="6659404" y="5613797"/>
            <a:ext cx="43537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Integration with AI/ML Platforms</a:t>
            </a:r>
            <a:endParaRPr lang="en-US" sz="2200" dirty="0"/>
          </a:p>
        </p:txBody>
      </p:sp>
      <p:sp>
        <p:nvSpPr>
          <p:cNvPr id="12" name="Text 9"/>
          <p:cNvSpPr/>
          <p:nvPr/>
        </p:nvSpPr>
        <p:spPr>
          <a:xfrm>
            <a:off x="6659404" y="6104215"/>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Should connect easily with AI platforms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Google's Vertex AI</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to simplify creating embeddings and using foundation models</a:t>
            </a:r>
            <a:endParaRPr lang="en-US" sz="1750" dirty="0"/>
          </a:p>
        </p:txBody>
      </p:sp>
      <p:pic>
        <p:nvPicPr>
          <p:cNvPr id="13" name="Picture 12" descr="download.gif"/>
          <p:cNvPicPr>
            <a:picLocks noChangeAspect="1"/>
          </p:cNvPicPr>
          <p:nvPr/>
        </p:nvPicPr>
        <p:blipFill>
          <a:blip r:embed="rId4"/>
          <a:stretch>
            <a:fillRect/>
          </a:stretch>
        </p:blipFill>
        <p:spPr>
          <a:xfrm>
            <a:off x="182880" y="182880"/>
            <a:ext cx="914400" cy="751772"/>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5434"/>
            <a:ext cx="60644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Scale and Performance</a:t>
            </a:r>
            <a:endParaRPr lang="en-US" sz="4450" dirty="0"/>
          </a:p>
        </p:txBody>
      </p:sp>
      <p:sp>
        <p:nvSpPr>
          <p:cNvPr id="3" name="Text 1"/>
          <p:cNvSpPr/>
          <p:nvPr/>
        </p:nvSpPr>
        <p:spPr>
          <a:xfrm>
            <a:off x="793790" y="27278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 AI deals with enormous datasets and requires rapid responses.</a:t>
            </a:r>
            <a:endParaRPr lang="en-US" sz="1750" dirty="0"/>
          </a:p>
        </p:txBody>
      </p:sp>
      <p:sp>
        <p:nvSpPr>
          <p:cNvPr id="4" name="Shape 2"/>
          <p:cNvSpPr/>
          <p:nvPr/>
        </p:nvSpPr>
        <p:spPr>
          <a:xfrm>
            <a:off x="793790"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5" name="Shape 3"/>
          <p:cNvSpPr/>
          <p:nvPr/>
        </p:nvSpPr>
        <p:spPr>
          <a:xfrm>
            <a:off x="1028224" y="3580328"/>
            <a:ext cx="680442" cy="680442"/>
          </a:xfrm>
          <a:prstGeom prst="roundRect">
            <a:avLst>
              <a:gd name="adj" fmla="val 13436980"/>
            </a:avLst>
          </a:prstGeom>
          <a:solidFill>
            <a:srgbClr val="0593CF"/>
          </a:solidFill>
          <a:ln/>
        </p:spPr>
        <p:txBody>
          <a:bodyPr/>
          <a:p/>
        </p:txBody>
      </p:sp>
      <p:pic>
        <p:nvPicPr>
          <p:cNvPr id="6" name="Image 0" descr="preencoded.png">    </p:cNvPr>
          <p:cNvPicPr>
            <a:picLocks noChangeAspect="1"/>
          </p:cNvPicPr>
          <p:nvPr/>
        </p:nvPicPr>
        <p:blipFill>
          <a:blip r:embed="rId1"/>
          <a:stretch>
            <a:fillRect/>
          </a:stretch>
        </p:blipFill>
        <p:spPr>
          <a:xfrm>
            <a:off x="1215390" y="3729157"/>
            <a:ext cx="306110" cy="382667"/>
          </a:xfrm>
          <a:prstGeom prst="rect">
            <a:avLst/>
          </a:prstGeom>
        </p:spPr>
      </p:pic>
      <p:sp>
        <p:nvSpPr>
          <p:cNvPr id="7" name="Text 4"/>
          <p:cNvSpPr/>
          <p:nvPr/>
        </p:nvSpPr>
        <p:spPr>
          <a:xfrm>
            <a:off x="1028224"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AlloyDB</a:t>
            </a:r>
            <a:endParaRPr lang="en-US" sz="2200" dirty="0"/>
          </a:p>
        </p:txBody>
      </p:sp>
      <p:sp>
        <p:nvSpPr>
          <p:cNvPr id="8" name="Text 5"/>
          <p:cNvSpPr/>
          <p:nvPr/>
        </p:nvSpPr>
        <p:spPr>
          <a:xfrm>
            <a:off x="1028224" y="497800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Extremely fast queries (transactional, vector, and analytical)</a:t>
            </a:r>
            <a:endParaRPr lang="en-US" sz="1750" dirty="0"/>
          </a:p>
        </p:txBody>
      </p:sp>
      <p:sp>
        <p:nvSpPr>
          <p:cNvPr id="9" name="Shape 6"/>
          <p:cNvSpPr/>
          <p:nvPr/>
        </p:nvSpPr>
        <p:spPr>
          <a:xfrm>
            <a:off x="5216962"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0" name="Shape 7"/>
          <p:cNvSpPr/>
          <p:nvPr/>
        </p:nvSpPr>
        <p:spPr>
          <a:xfrm>
            <a:off x="5451396" y="3580328"/>
            <a:ext cx="680442" cy="680442"/>
          </a:xfrm>
          <a:prstGeom prst="roundRect">
            <a:avLst>
              <a:gd name="adj" fmla="val 13436980"/>
            </a:avLst>
          </a:prstGeom>
          <a:solidFill>
            <a:srgbClr val="0593CF"/>
          </a:solidFill>
          <a:ln/>
        </p:spPr>
        <p:txBody>
          <a:bodyPr/>
          <a:p/>
        </p:txBody>
      </p:sp>
      <p:pic>
        <p:nvPicPr>
          <p:cNvPr id="11" name="Image 1" descr="preencoded.png">    </p:cNvPr>
          <p:cNvPicPr>
            <a:picLocks noChangeAspect="1"/>
          </p:cNvPicPr>
          <p:nvPr/>
        </p:nvPicPr>
        <p:blipFill>
          <a:blip r:embed="rId2"/>
          <a:stretch>
            <a:fillRect/>
          </a:stretch>
        </p:blipFill>
        <p:spPr>
          <a:xfrm>
            <a:off x="5638562" y="3729157"/>
            <a:ext cx="306110" cy="382667"/>
          </a:xfrm>
          <a:prstGeom prst="rect">
            <a:avLst/>
          </a:prstGeom>
        </p:spPr>
      </p:pic>
      <p:sp>
        <p:nvSpPr>
          <p:cNvPr id="12" name="Text 8"/>
          <p:cNvSpPr/>
          <p:nvPr/>
        </p:nvSpPr>
        <p:spPr>
          <a:xfrm>
            <a:off x="5451396"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Spanner</a:t>
            </a:r>
            <a:endParaRPr lang="en-US" sz="2200" dirty="0"/>
          </a:p>
        </p:txBody>
      </p:sp>
      <p:sp>
        <p:nvSpPr>
          <p:cNvPr id="13" name="Text 9"/>
          <p:cNvSpPr/>
          <p:nvPr/>
        </p:nvSpPr>
        <p:spPr>
          <a:xfrm>
            <a:off x="5451396"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Scales almost infinitely to handle global traffic and massive datasets, ideal for large language models</a:t>
            </a:r>
            <a:endParaRPr lang="en-US" sz="1750" dirty="0"/>
          </a:p>
        </p:txBody>
      </p:sp>
      <p:sp>
        <p:nvSpPr>
          <p:cNvPr id="14" name="Shape 10"/>
          <p:cNvSpPr/>
          <p:nvPr/>
        </p:nvSpPr>
        <p:spPr>
          <a:xfrm>
            <a:off x="9640133"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5" name="Shape 11"/>
          <p:cNvSpPr/>
          <p:nvPr/>
        </p:nvSpPr>
        <p:spPr>
          <a:xfrm>
            <a:off x="9874568" y="3580328"/>
            <a:ext cx="680442" cy="680442"/>
          </a:xfrm>
          <a:prstGeom prst="roundRect">
            <a:avLst>
              <a:gd name="adj" fmla="val 13436980"/>
            </a:avLst>
          </a:prstGeom>
          <a:solidFill>
            <a:srgbClr val="0593CF"/>
          </a:solidFill>
          <a:ln/>
        </p:spPr>
        <p:txBody>
          <a:bodyPr/>
          <a:p/>
        </p:txBody>
      </p:sp>
      <p:pic>
        <p:nvPicPr>
          <p:cNvPr id="16" name="Image 2" descr="preencoded.png">    </p:cNvPr>
          <p:cNvPicPr>
            <a:picLocks noChangeAspect="1"/>
          </p:cNvPicPr>
          <p:nvPr/>
        </p:nvPicPr>
        <p:blipFill>
          <a:blip r:embed="rId3"/>
          <a:stretch>
            <a:fillRect/>
          </a:stretch>
        </p:blipFill>
        <p:spPr>
          <a:xfrm>
            <a:off x="10061734" y="3729157"/>
            <a:ext cx="306110" cy="382667"/>
          </a:xfrm>
          <a:prstGeom prst="rect">
            <a:avLst/>
          </a:prstGeom>
        </p:spPr>
      </p:pic>
      <p:sp>
        <p:nvSpPr>
          <p:cNvPr id="17" name="Text 12"/>
          <p:cNvSpPr/>
          <p:nvPr/>
        </p:nvSpPr>
        <p:spPr>
          <a:xfrm>
            <a:off x="9874568"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Memorystore</a:t>
            </a:r>
            <a:endParaRPr lang="en-US" sz="2200" dirty="0"/>
          </a:p>
        </p:txBody>
      </p:sp>
      <p:sp>
        <p:nvSpPr>
          <p:cNvPr id="18" name="Text 13"/>
          <p:cNvSpPr/>
          <p:nvPr/>
        </p:nvSpPr>
        <p:spPr>
          <a:xfrm>
            <a:off x="9874568"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In-memory storage for caching, offering fastest possible data access for frequently used information</a:t>
            </a:r>
            <a:endParaRPr lang="en-US" sz="1750" dirty="0"/>
          </a:p>
        </p:txBody>
      </p:sp>
      <p:pic>
        <p:nvPicPr>
          <p:cNvPr id="19" name="Picture 18" descr="download.gif"/>
          <p:cNvPicPr>
            <a:picLocks noChangeAspect="1"/>
          </p:cNvPicPr>
          <p:nvPr/>
        </p:nvPicPr>
        <p:blipFill>
          <a:blip r:embed="rId6"/>
          <a:stretch>
            <a:fillRect/>
          </a:stretch>
        </p:blipFill>
        <p:spPr>
          <a:xfrm>
            <a:off x="182880" y="182880"/>
            <a:ext cx="914400" cy="751772"/>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dfdsf</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Nunito Sans Bold" pitchFamily="34" charset="0"/>
                <a:ea typeface="Nunito Sans Bold" pitchFamily="34" charset="-122"/>
                <a:cs typeface="Nunito Sans Bold" pitchFamily="34" charset="-120"/>
              </a:rPr>
              <a:t>Data Flexibility</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Gen AI applications often use diverse data types:</a:t>
            </a:r>
            <a:endParaRPr lang="en-US" sz="1600" dirty="0"/>
          </a:p>
        </p:txBody>
      </p:sp>
      <p:sp>
        <p:nvSpPr>
          <p:cNvPr id="5" name="Shape 2"/>
          <p:cNvSpPr/>
          <p:nvPr/>
        </p:nvSpPr>
        <p:spPr>
          <a:xfrm>
            <a:off x="7574280" y="2267903"/>
            <a:ext cx="463868" cy="463868"/>
          </a:xfrm>
          <a:prstGeom prst="roundRect">
            <a:avLst>
              <a:gd name="adj" fmla="val 18671"/>
            </a:avLst>
          </a:prstGeom>
          <a:solidFill>
            <a:srgbClr val="CDEFFE"/>
          </a:solidFill>
          <a:ln w="7620">
            <a:solidFill>
              <a:srgbClr val="B3D5E4"/>
            </a:solidFill>
            <a:prstDash val="solid"/>
          </a:ln>
        </p:spPr>
        <p:txBody>
          <a:bodyPr/>
          <a:p/>
        </p:txBody>
      </p:sp>
      <p:sp>
        <p:nvSpPr>
          <p:cNvPr id="6" name="Text 3"/>
          <p:cNvSpPr/>
          <p:nvPr/>
        </p:nvSpPr>
        <p:spPr>
          <a:xfrm>
            <a:off x="8244245" y="233874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BigQuery</a:t>
            </a:r>
            <a:endParaRPr lang="en-US" sz="2000" dirty="0"/>
          </a:p>
        </p:txBody>
      </p:sp>
      <p:sp>
        <p:nvSpPr>
          <p:cNvPr id="7" name="Text 4"/>
          <p:cNvSpPr/>
          <p:nvPr/>
        </p:nvSpPr>
        <p:spPr>
          <a:xfrm>
            <a:off x="8244245" y="286702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Best for analyzing petabyte-scale structured and semi-structured datasets</a:t>
            </a:r>
            <a:endParaRPr lang="en-US" sz="1600" dirty="0"/>
          </a:p>
        </p:txBody>
      </p:sp>
      <p:sp>
        <p:nvSpPr>
          <p:cNvPr id="8" name="Shape 5"/>
          <p:cNvSpPr/>
          <p:nvPr/>
        </p:nvSpPr>
        <p:spPr>
          <a:xfrm>
            <a:off x="7574280" y="3939183"/>
            <a:ext cx="463868" cy="463868"/>
          </a:xfrm>
          <a:prstGeom prst="roundRect">
            <a:avLst>
              <a:gd name="adj" fmla="val 18671"/>
            </a:avLst>
          </a:prstGeom>
          <a:solidFill>
            <a:srgbClr val="CDEFFE"/>
          </a:solidFill>
          <a:ln w="7620">
            <a:solidFill>
              <a:srgbClr val="B3D5E4"/>
            </a:solidFill>
            <a:prstDash val="solid"/>
          </a:ln>
        </p:spPr>
        <p:txBody>
          <a:bodyPr/>
          <a:p/>
        </p:txBody>
      </p:sp>
      <p:sp>
        <p:nvSpPr>
          <p:cNvPr id="9" name="Text 6"/>
          <p:cNvSpPr/>
          <p:nvPr/>
        </p:nvSpPr>
        <p:spPr>
          <a:xfrm>
            <a:off x="8244245" y="401002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Firestore</a:t>
            </a:r>
            <a:endParaRPr lang="en-US" sz="2000" dirty="0"/>
          </a:p>
        </p:txBody>
      </p:sp>
      <p:sp>
        <p:nvSpPr>
          <p:cNvPr id="10" name="Text 7"/>
          <p:cNvSpPr/>
          <p:nvPr/>
        </p:nvSpPr>
        <p:spPr>
          <a:xfrm>
            <a:off x="8244245" y="453830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Great for flexible, document-style data (unstructured or semi-structured) requiring real-time updates</a:t>
            </a:r>
            <a:endParaRPr lang="en-US" sz="1600" dirty="0"/>
          </a:p>
        </p:txBody>
      </p:sp>
      <p:pic>
        <p:nvPicPr>
          <p:cNvPr id="11" name="Picture 10" descr="download.gif"/>
          <p:cNvPicPr>
            <a:picLocks noChangeAspect="1"/>
          </p:cNvPicPr>
          <p:nvPr/>
        </p:nvPicPr>
        <p:blipFill>
          <a:blip r:embed="rId4"/>
          <a:stretch>
            <a:fillRect/>
          </a:stretch>
        </p:blipFill>
        <p:spPr>
          <a:xfrm>
            <a:off x="182880" y="182880"/>
            <a:ext cx="914400" cy="751772"/>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62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Cost and Operational Efficiency</a:t>
            </a:r>
            <a:endParaRPr lang="en-US" sz="4450" dirty="0"/>
          </a:p>
        </p:txBody>
      </p:sp>
      <p:sp>
        <p:nvSpPr>
          <p:cNvPr id="4" name="Text 1"/>
          <p:cNvSpPr/>
          <p:nvPr/>
        </p:nvSpPr>
        <p:spPr>
          <a:xfrm>
            <a:off x="793790" y="33493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Storing huge amounts of data can be expensive.</a:t>
            </a:r>
            <a:endParaRPr lang="en-US" sz="1750" dirty="0"/>
          </a:p>
        </p:txBody>
      </p:sp>
      <p:sp>
        <p:nvSpPr>
          <p:cNvPr id="5" name="Shape 2"/>
          <p:cNvSpPr/>
          <p:nvPr/>
        </p:nvSpPr>
        <p:spPr>
          <a:xfrm>
            <a:off x="793790" y="3967401"/>
            <a:ext cx="7556421" cy="1689616"/>
          </a:xfrm>
          <a:prstGeom prst="roundRect">
            <a:avLst>
              <a:gd name="adj" fmla="val 5638"/>
            </a:avLst>
          </a:prstGeom>
          <a:solidFill>
            <a:srgbClr val="B6D6FC"/>
          </a:solidFill>
          <a:ln/>
        </p:spPr>
        <p:txBody>
          <a:bodyPr/>
          <a:p/>
        </p:txBody>
      </p:sp>
      <p:pic>
        <p:nvPicPr>
          <p:cNvPr id="6" name="Image 1" descr="preencoded.png">    </p:cNvPr>
          <p:cNvPicPr>
            <a:picLocks noChangeAspect="1"/>
          </p:cNvPicPr>
          <p:nvPr/>
        </p:nvPicPr>
        <p:blipFill>
          <a:blip r:embed="rId2"/>
          <a:stretch>
            <a:fillRect/>
          </a:stretch>
        </p:blipFill>
        <p:spPr>
          <a:xfrm>
            <a:off x="1020604" y="4311491"/>
            <a:ext cx="283488" cy="226814"/>
          </a:xfrm>
          <a:prstGeom prst="rect">
            <a:avLst/>
          </a:prstGeom>
        </p:spPr>
      </p:pic>
      <p:sp>
        <p:nvSpPr>
          <p:cNvPr id="7" name="Text 3"/>
          <p:cNvSpPr/>
          <p:nvPr/>
        </p:nvSpPr>
        <p:spPr>
          <a:xfrm>
            <a:off x="1530906" y="4250888"/>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Fully-managed databases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like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Cloud SQL</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reduce the need for manual administration, which lowers operational costs.</a:t>
            </a:r>
            <a:endParaRPr lang="en-US" sz="1750" dirty="0"/>
          </a:p>
        </p:txBody>
      </p:sp>
      <p:sp>
        <p:nvSpPr>
          <p:cNvPr id="8" name="Text 4"/>
          <p:cNvSpPr/>
          <p:nvPr/>
        </p:nvSpPr>
        <p:spPr>
          <a:xfrm>
            <a:off x="793790" y="59121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choosing a Gen AI database, consider both direct storage costs and the hidden costs of administration and maintenance.</a:t>
            </a:r>
            <a:endParaRPr lang="en-US" sz="1750" dirty="0"/>
          </a:p>
        </p:txBody>
      </p:sp>
      <p:pic>
        <p:nvPicPr>
          <p:cNvPr id="9" name="Picture 8" descr="download.gif"/>
          <p:cNvPicPr>
            <a:picLocks noChangeAspect="1"/>
          </p:cNvPicPr>
          <p:nvPr/>
        </p:nvPicPr>
        <p:blipFill>
          <a:blip r:embed="rId5"/>
          <a:stretch>
            <a:fillRect/>
          </a:stretch>
        </p:blipFill>
        <p:spPr>
          <a:xfrm>
            <a:off x="182880" y="182880"/>
            <a:ext cx="914400" cy="751772"/>
          </a:xfrm>
          <a:prstGeom prst="rect">
            <a:avLst/>
          </a:prstGeom>
        </p:spPr>
      </p:pic>
      <p:sp>
        <p:nvSpPr>
          <p:cNvPr id="10" name="TextBox 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6"/>
              </a:rPr>
              <a:t>dfdsf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757654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Security and Data Protection</a:t>
            </a:r>
            <a:endParaRPr lang="en-US" sz="4450" dirty="0"/>
          </a:p>
        </p:txBody>
      </p:sp>
      <p:sp>
        <p:nvSpPr>
          <p:cNvPr id="4" name="Shape 1"/>
          <p:cNvSpPr/>
          <p:nvPr/>
        </p:nvSpPr>
        <p:spPr>
          <a:xfrm>
            <a:off x="793790"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5" name="Text 2"/>
          <p:cNvSpPr/>
          <p:nvPr/>
        </p:nvSpPr>
        <p:spPr>
          <a:xfrm>
            <a:off x="10282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Encryption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Databases like AlloyDB, Cloud SQL, Spanner, and Firestore automatically encrypt data both at rest and in transit</a:t>
            </a:r>
            <a:endParaRPr lang="en-US" sz="1750" dirty="0"/>
          </a:p>
        </p:txBody>
      </p:sp>
      <p:sp>
        <p:nvSpPr>
          <p:cNvPr id="7" name="Shape 4"/>
          <p:cNvSpPr/>
          <p:nvPr/>
        </p:nvSpPr>
        <p:spPr>
          <a:xfrm>
            <a:off x="5216962"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8" name="Text 5"/>
          <p:cNvSpPr/>
          <p:nvPr/>
        </p:nvSpPr>
        <p:spPr>
          <a:xfrm>
            <a:off x="54513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Access Control</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Integration with IAM (Identity and Access Management) lets you control exactly who can see or modify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11" name="Text 8"/>
          <p:cNvSpPr/>
          <p:nvPr/>
        </p:nvSpPr>
        <p:spPr>
          <a:xfrm>
            <a:off x="98745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Advanced Security</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AlloyDB provides extra features like model endpoint management to protect your application from malicious attacks</a:t>
            </a:r>
            <a:endParaRPr lang="en-US" sz="1750" dirty="0"/>
          </a:p>
        </p:txBody>
      </p:sp>
      <p:pic>
        <p:nvPicPr>
          <p:cNvPr id="13" name="Picture 12" descr="download.gif"/>
          <p:cNvPicPr>
            <a:picLocks noChangeAspect="1"/>
          </p:cNvPicPr>
          <p:nvPr/>
        </p:nvPicPr>
        <p:blipFill>
          <a:blip r:embed="rId4"/>
          <a:stretch>
            <a:fillRect/>
          </a:stretch>
        </p:blipFill>
        <p:spPr>
          <a:xfrm>
            <a:off x="182880" y="182880"/>
            <a:ext cx="914400" cy="751772"/>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dfdsf</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2025-09-02T05:24:43Z</dcterms:created>
  <dcterms:modified xsi:type="dcterms:W3CDTF">2025-09-02T05:24:43Z</dcterms:modified>
</cp:coreProperties>
</file>